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Montserrat"/>
      <p:regular r:id="rId64"/>
      <p:bold r:id="rId65"/>
      <p:italic r:id="rId66"/>
      <p:boldItalic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Average"/>
      <p:regular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Average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Montserrat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-bold.fntdata"/><Relationship Id="rId24" Type="http://schemas.openxmlformats.org/officeDocument/2006/relationships/slide" Target="slides/slide19.xml"/><Relationship Id="rId68" Type="http://schemas.openxmlformats.org/officeDocument/2006/relationships/font" Target="fonts/Lato-regular.fntdata"/><Relationship Id="rId23" Type="http://schemas.openxmlformats.org/officeDocument/2006/relationships/slide" Target="slides/slide18.xml"/><Relationship Id="rId67" Type="http://schemas.openxmlformats.org/officeDocument/2006/relationships/font" Target="fonts/Montserrat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dcdb413e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dcdb413e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5a464c2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5a464c2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dcdb413e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dcdb413e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ed097817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ed097817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5a464c2d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5a464c2d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5a464c2d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5a464c2d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5a464c2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5a464c2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5a464c2d5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5a464c2d5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5a464c2d5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5a464c2d5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5a464c2d5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5a464c2d5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e7f535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e7f535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5a464c2d5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5a464c2d5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5a464c2d5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5a464c2d5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5a464c2d5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5a464c2d5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5a464c2d5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5a464c2d5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5a464c2d5_3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5a464c2d5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5a464c2d5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5a464c2d5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5a464c2d5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5a464c2d5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5a464c2d5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5a464c2d5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5a464c2d5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5a464c2d5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5a464c2d5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a5a464c2d5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5a464c2d5_3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a5a464c2d5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5a464c2d5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5a464c2d5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5a464c2d5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5a464c2d5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5a464c2d5_3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a5a464c2d5_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5a464c2d5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5a464c2d5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5a464c2d5_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5a464c2d5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5a464c2d5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5a464c2d5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5a464c2d5_3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5a464c2d5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5a464c2d5_3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5a464c2d5_3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5a464c2d5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5a464c2d5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5a464c2d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5a464c2d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5a464c2d5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5a464c2d5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5a464c2d5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a5a464c2d5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5a464c2d5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5a464c2d5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5a464c2d5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5a464c2d5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5a464c2d5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5a464c2d5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5a464c2d5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5a464c2d5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a5a464c2d5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a5a464c2d5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589e774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589e774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a589e774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a589e774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589e774a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589e774a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589e774a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589e774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a589e774a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a589e774a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a589e774a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a589e774a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aed318a2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aed318a2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e7f53565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e7f53565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e854600fa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e854600fa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589e774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589e774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a589e774a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a589e774a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5a464c2d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5a464c2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ed097817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ed097817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dcdb413e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dcdb413e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44100" y="595563"/>
            <a:ext cx="5017500" cy="23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INTER-PROCEDURAL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FLOW ANALYSIS 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LLVM 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VALUE CONTEXTS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572000" y="3741750"/>
            <a:ext cx="4178100" cy="13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Group 1- Deeksha Arora (20111017) </a:t>
            </a:r>
            <a:endParaRPr b="1" sz="14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        Sambhrant Maurya (20111054)</a:t>
            </a:r>
            <a:endParaRPr b="1" sz="14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        Shruti Sharma (20111061)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541925" y="2793500"/>
            <a:ext cx="45675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333333"/>
                </a:solidFill>
                <a:highlight>
                  <a:srgbClr val="FFFFFF"/>
                </a:highlight>
              </a:rPr>
              <a:t>Interprocedural data flow analysis in Soot using value contexts - Rohan Padhye, Uday P. Khedkar (SOAP’13)</a:t>
            </a:r>
            <a:endParaRPr i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2384100" y="77375"/>
            <a:ext cx="4375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CS738: Advanced Compiler Optimizations</a:t>
            </a:r>
            <a:endParaRPr b="1" sz="1600"/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225" y="0"/>
            <a:ext cx="2008775" cy="20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The Approach</a:t>
            </a:r>
            <a:endParaRPr b="1"/>
          </a:p>
        </p:txBody>
      </p:sp>
      <p:sp>
        <p:nvSpPr>
          <p:cNvPr id="308" name="Google Shape;308;p26"/>
          <p:cNvSpPr txBox="1"/>
          <p:nvPr>
            <p:ph idx="1" type="body"/>
          </p:nvPr>
        </p:nvSpPr>
        <p:spPr>
          <a:xfrm>
            <a:off x="1802225" y="1065650"/>
            <a:ext cx="7246200" cy="3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Tabulation method  of </a:t>
            </a:r>
            <a:r>
              <a:rPr lang="en-GB" sz="1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functional approach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- Enumeration of functions as &lt;</a:t>
            </a:r>
            <a:r>
              <a:rPr i="1" lang="en-GB" sz="1400">
                <a:latin typeface="Montserrat"/>
                <a:ea typeface="Montserrat"/>
                <a:cs typeface="Montserrat"/>
                <a:sym typeface="Montserrat"/>
              </a:rPr>
              <a:t>input, output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 pairs.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Value based termination of </a:t>
            </a:r>
            <a:r>
              <a:rPr lang="en-GB" sz="1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call-strings approach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 - Use data flow values to restrict the explosion of call strings.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If two or more calls to a procedure </a:t>
            </a:r>
            <a:r>
              <a:rPr i="1" lang="en-GB" sz="1400">
                <a:latin typeface="Montserrat"/>
                <a:ea typeface="Montserrat"/>
                <a:cs typeface="Montserrat"/>
                <a:sym typeface="Montserrat"/>
              </a:rPr>
              <a:t>P 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have same dataflow value at entry of </a:t>
            </a:r>
            <a:r>
              <a:rPr i="1" lang="en-GB" sz="1400">
                <a:latin typeface="Montserrat"/>
                <a:ea typeface="Montserrat"/>
                <a:cs typeface="Montserrat"/>
                <a:sym typeface="Montserrat"/>
              </a:rPr>
              <a:t>P 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, then all calls will have same value at exit of </a:t>
            </a:r>
            <a:r>
              <a:rPr i="1" lang="en-GB" sz="1400">
                <a:latin typeface="Montserrat"/>
                <a:ea typeface="Montserrat"/>
                <a:cs typeface="Montserrat"/>
                <a:sym typeface="Montserrat"/>
              </a:rPr>
              <a:t>P.</a:t>
            </a:r>
            <a:endParaRPr i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075"/>
            <a:ext cx="1264425" cy="12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/>
          <p:nvPr/>
        </p:nvSpPr>
        <p:spPr>
          <a:xfrm>
            <a:off x="0" y="2571750"/>
            <a:ext cx="1650300" cy="1113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your framework utilizes best of both worlds? Nice!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2672550" y="182520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Implementation</a:t>
            </a:r>
            <a:endParaRPr sz="3400"/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3600" y="3623100"/>
            <a:ext cx="1520400" cy="15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7"/>
          <p:cNvSpPr/>
          <p:nvPr/>
        </p:nvSpPr>
        <p:spPr>
          <a:xfrm>
            <a:off x="7655100" y="2841075"/>
            <a:ext cx="1457400" cy="678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Finally!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Data Structures</a:t>
            </a:r>
            <a:endParaRPr/>
          </a:p>
        </p:txBody>
      </p:sp>
      <p:sp>
        <p:nvSpPr>
          <p:cNvPr id="323" name="Google Shape;323;p28"/>
          <p:cNvSpPr txBox="1"/>
          <p:nvPr>
            <p:ph idx="1" type="body"/>
          </p:nvPr>
        </p:nvSpPr>
        <p:spPr>
          <a:xfrm>
            <a:off x="1297500" y="1393575"/>
            <a:ext cx="75003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❖"/>
            </a:pPr>
            <a:r>
              <a:rPr lang="en-GB" sz="1500" u="sng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GB" sz="1500" u="sng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ap &lt;M, List&lt;Context&gt;&gt; contexts</a:t>
            </a:r>
            <a:r>
              <a:rPr lang="en-GB" u="sng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set of all created contexts for a  method M.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❖"/>
            </a:pPr>
            <a:r>
              <a:rPr lang="en-GB" sz="1500" u="sng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Map &lt;CallSite,map &lt;M,Context&gt;&gt; transitions</a:t>
            </a:r>
            <a:r>
              <a:rPr lang="en-GB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map from call-sites to contexts, parameterised by the called method M.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❖"/>
            </a:pPr>
            <a:r>
              <a:rPr lang="en-GB" sz="1500" u="sng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list &lt;pair&lt;Context,list&lt;&lt;N&gt;&gt;&gt; worklist</a:t>
            </a:r>
            <a:r>
              <a:rPr lang="en-GB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CFG nodes parameterized with contexts that still need to be processed.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>
            <p:ph type="title"/>
          </p:nvPr>
        </p:nvSpPr>
        <p:spPr>
          <a:xfrm>
            <a:off x="1539625" y="161100"/>
            <a:ext cx="1874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</a:t>
            </a:r>
            <a:endParaRPr/>
          </a:p>
        </p:txBody>
      </p:sp>
      <p:sp>
        <p:nvSpPr>
          <p:cNvPr id="329" name="Google Shape;329;p29"/>
          <p:cNvSpPr txBox="1"/>
          <p:nvPr>
            <p:ph idx="2" type="body"/>
          </p:nvPr>
        </p:nvSpPr>
        <p:spPr>
          <a:xfrm>
            <a:off x="3780150" y="161100"/>
            <a:ext cx="4621200" cy="4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-procedure </a:t>
            </a:r>
            <a:r>
              <a:rPr lang="en-GB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INITCONTEXT(X)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-ADD(contexts,X)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- Set ExitValue(X)  &lt;- T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- for all nodes n in the body of METHOD(X)  do: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- ADD(worklist, &lt;X, n&gt;)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- Set IN(X, n)  &lt;- T  and OUT(X, n)  &lt;- 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- Set IN(X, ENTRYNODE(m)) &lt;-  ENTRYVALUE(X)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-procedure </a:t>
            </a:r>
            <a:r>
              <a:rPr lang="en-GB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DOANALYSIS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-  INITCONTEXT(&lt;main,BI&gt;)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- while ! worklist. empty() do: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- &lt;X, n&gt; &lt;-  REMOVENEXT(worklist)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type="title"/>
          </p:nvPr>
        </p:nvSpPr>
        <p:spPr>
          <a:xfrm>
            <a:off x="1539625" y="161100"/>
            <a:ext cx="1874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</a:t>
            </a:r>
            <a:br>
              <a:rPr lang="en-GB"/>
            </a:br>
            <a:r>
              <a:rPr lang="en-GB"/>
              <a:t>(Contd.)</a:t>
            </a:r>
            <a:endParaRPr/>
          </a:p>
        </p:txBody>
      </p:sp>
      <p:sp>
        <p:nvSpPr>
          <p:cNvPr id="335" name="Google Shape;335;p30"/>
          <p:cNvSpPr txBox="1"/>
          <p:nvPr/>
        </p:nvSpPr>
        <p:spPr>
          <a:xfrm>
            <a:off x="3413725" y="175500"/>
            <a:ext cx="5977500" cy="47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if n is not the entry node then: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IN(n) &lt;-  ⊓</a:t>
            </a:r>
            <a:r>
              <a:rPr baseline="-25000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p∈pred(n)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OUT(p)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a &lt;-  IN(X, n)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GB" sz="13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 contains a method call then: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m &lt;-  TARGETMETHOD(n)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x &lt;-  CALLENTRYFLOWFUNCTION(X, m,n, a)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i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X’ 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&lt;- &lt;m, x&gt;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Add  transition (</a:t>
            </a:r>
            <a:r>
              <a:rPr i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X’ &lt;-  &lt;X, n&gt;)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GB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X’ ∈ contexts: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y &lt;-  EXITVALUE(X’)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b1 &lt;-  CALLEXITFLOWFUNCTION(X, m, n, y)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type="title"/>
          </p:nvPr>
        </p:nvSpPr>
        <p:spPr>
          <a:xfrm>
            <a:off x="1539625" y="161100"/>
            <a:ext cx="18741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</a:t>
            </a:r>
            <a:br>
              <a:rPr lang="en-GB"/>
            </a:br>
            <a:r>
              <a:rPr lang="en-GB"/>
              <a:t>(Contd.)</a:t>
            </a:r>
            <a:endParaRPr/>
          </a:p>
        </p:txBody>
      </p:sp>
      <p:sp>
        <p:nvSpPr>
          <p:cNvPr id="341" name="Google Shape;341;p31"/>
          <p:cNvSpPr txBox="1"/>
          <p:nvPr/>
        </p:nvSpPr>
        <p:spPr>
          <a:xfrm>
            <a:off x="2912275" y="233725"/>
            <a:ext cx="6148200" cy="5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b2 &lt;-  CALLLOCALFLOWFUNCTION(X, n, a)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OUT(X, n) &lt;-  b1 ⊓ b2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-else:</a:t>
            </a:r>
            <a:endParaRPr sz="1300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-INITCONTEXT(X’)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-else:</a:t>
            </a:r>
            <a:endParaRPr sz="13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OUT(X, n) &lt;-  NORMALFLOWFUNCTION(X, n, a)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if OUT(X, n) has changed :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add succ(n) to worklist[X]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 if n is the exit node then: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EXITVALUE(X) &lt;-  OUT(X, n)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ADD(worklist, &lt;X’, c&gt;) </a:t>
            </a:r>
            <a:r>
              <a:rPr i="1"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∀ &lt;X’ , c&gt;</a:t>
            </a:r>
            <a:r>
              <a:rPr lang="en-GB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∈ transition[X]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type="title"/>
          </p:nvPr>
        </p:nvSpPr>
        <p:spPr>
          <a:xfrm>
            <a:off x="1697500" y="211850"/>
            <a:ext cx="77652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Sign analysis : An example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347" name="Google Shape;34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500" y="777525"/>
            <a:ext cx="5749001" cy="358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3"/>
          <p:cNvPicPr preferRelativeResize="0"/>
          <p:nvPr/>
        </p:nvPicPr>
        <p:blipFill rotWithShape="1">
          <a:blip r:embed="rId3">
            <a:alphaModFix/>
          </a:blip>
          <a:srcRect b="0" l="0" r="1603" t="0"/>
          <a:stretch/>
        </p:blipFill>
        <p:spPr>
          <a:xfrm>
            <a:off x="1697400" y="777150"/>
            <a:ext cx="5657150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99" y="777150"/>
            <a:ext cx="5749201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200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ctrTitle"/>
          </p:nvPr>
        </p:nvSpPr>
        <p:spPr>
          <a:xfrm>
            <a:off x="1955100" y="1709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What has been implemented</a:t>
            </a:r>
            <a:endParaRPr sz="2100"/>
          </a:p>
        </p:txBody>
      </p:sp>
      <p:sp>
        <p:nvSpPr>
          <p:cNvPr id="238" name="Google Shape;238;p18"/>
          <p:cNvSpPr txBox="1"/>
          <p:nvPr>
            <p:ph idx="1" type="subTitle"/>
          </p:nvPr>
        </p:nvSpPr>
        <p:spPr>
          <a:xfrm>
            <a:off x="3064100" y="910900"/>
            <a:ext cx="4533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A general forward intra/interprocedural framework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Currently available analyses:</a:t>
            </a:r>
            <a:endParaRPr/>
          </a:p>
          <a:p>
            <a:pPr indent="-31115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Sign Analysis</a:t>
            </a:r>
            <a:endParaRPr/>
          </a:p>
          <a:p>
            <a:pPr indent="-31115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300"/>
              <a:buChar char="➢"/>
            </a:pPr>
            <a:r>
              <a:rPr lang="en-GB">
                <a:solidFill>
                  <a:srgbClr val="00FF00"/>
                </a:solidFill>
              </a:rPr>
              <a:t>Copy Constant Propagation</a:t>
            </a:r>
            <a:endParaRPr>
              <a:solidFill>
                <a:srgbClr val="00FF00"/>
              </a:solidFill>
            </a:endParaRPr>
          </a:p>
          <a:p>
            <a:pPr indent="-311150" lvl="2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300"/>
              <a:buChar char="■"/>
            </a:pPr>
            <a:r>
              <a:rPr lang="en-GB">
                <a:solidFill>
                  <a:srgbClr val="00FF00"/>
                </a:solidFill>
              </a:rPr>
              <a:t>Problems with pass execution</a:t>
            </a:r>
            <a:endParaRPr>
              <a:solidFill>
                <a:srgbClr val="00FF00"/>
              </a:solidFill>
            </a:endParaRPr>
          </a:p>
          <a:p>
            <a:pPr indent="-31115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Can be extended to other analyses:</a:t>
            </a:r>
            <a:endParaRPr/>
          </a:p>
          <a:p>
            <a:pPr indent="-31115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Heap reference analysis</a:t>
            </a:r>
            <a:endParaRPr/>
          </a:p>
          <a:p>
            <a:pPr indent="-31115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Points-to analysis</a:t>
            </a:r>
            <a:endParaRPr/>
          </a:p>
          <a:p>
            <a:pPr indent="-31115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/>
              <a:t>...and much more</a:t>
            </a:r>
            <a:endParaRPr/>
          </a:p>
        </p:txBody>
      </p:sp>
      <p:pic>
        <p:nvPicPr>
          <p:cNvPr id="239" name="Google Shape;239;p18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7379275" y="1517213"/>
            <a:ext cx="1278675" cy="127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32000"/>
              </a:srgbClr>
            </a:outerShdw>
          </a:effectLst>
        </p:spPr>
      </p:pic>
      <p:sp>
        <p:nvSpPr>
          <p:cNvPr id="240" name="Google Shape;240;p18"/>
          <p:cNvSpPr/>
          <p:nvPr/>
        </p:nvSpPr>
        <p:spPr>
          <a:xfrm>
            <a:off x="7442425" y="910900"/>
            <a:ext cx="1624800" cy="506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What have you implemented?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99" y="777150"/>
            <a:ext cx="5749201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99" y="777150"/>
            <a:ext cx="5749201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200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199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199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99" y="777150"/>
            <a:ext cx="5749201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99" y="777150"/>
            <a:ext cx="5749201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199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99" y="777150"/>
            <a:ext cx="5749201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199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4300" y="481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of Control</a:t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1294301" y="10474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294301" y="30556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Files in our Framework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294301" y="2082414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1294301" y="365784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1294298" y="4260038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1294298" y="43065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2" name="Google Shape;2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250" y="1609022"/>
            <a:ext cx="1295007" cy="13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9"/>
          <p:cNvSpPr/>
          <p:nvPr/>
        </p:nvSpPr>
        <p:spPr>
          <a:xfrm>
            <a:off x="6852650" y="806675"/>
            <a:ext cx="1889100" cy="665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Don’t bore us with a lot of theory though!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1294301" y="23862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Algorithm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1294301" y="171761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1294301" y="13729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1294301" y="27410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Sign Analysis: An example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19"/>
          <p:cNvSpPr txBox="1"/>
          <p:nvPr/>
        </p:nvSpPr>
        <p:spPr>
          <a:xfrm>
            <a:off x="1294298" y="339956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1294298" y="39810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Test Results for Sign Analysis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99" y="777150"/>
            <a:ext cx="5749201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200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199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201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199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200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199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200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99" y="777150"/>
            <a:ext cx="5749201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199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Introduction - </a:t>
            </a:r>
            <a:r>
              <a:rPr lang="en-GB" sz="2000"/>
              <a:t>What is IPA?</a:t>
            </a:r>
            <a:endParaRPr sz="2000"/>
          </a:p>
        </p:txBody>
      </p:sp>
      <p:sp>
        <p:nvSpPr>
          <p:cNvPr id="265" name="Google Shape;265;p20"/>
          <p:cNvSpPr txBox="1"/>
          <p:nvPr>
            <p:ph idx="1" type="body"/>
          </p:nvPr>
        </p:nvSpPr>
        <p:spPr>
          <a:xfrm>
            <a:off x="1244200" y="1158925"/>
            <a:ext cx="7038900" cy="3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❖"/>
            </a:pP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Interprocedural analysis spans across procedures and incorporates the effects of procedure calls in the caller procedures and calling contexts in the callee procedures.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❖"/>
            </a:pP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Two approaches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➢"/>
            </a:pPr>
            <a:r>
              <a:rPr lang="en-GB" sz="14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Functional </a:t>
            </a: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Construct summary flow functions for each procedure.</a:t>
            </a:r>
            <a:br>
              <a:rPr lang="en-GB" sz="1400">
                <a:latin typeface="Montserrat"/>
                <a:ea typeface="Montserrat"/>
                <a:cs typeface="Montserrat"/>
                <a:sym typeface="Montserrat"/>
              </a:rPr>
            </a:b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Graph Reachability : special case</a:t>
            </a:r>
            <a:br>
              <a:rPr lang="en-GB" sz="1400">
                <a:latin typeface="Montserrat"/>
                <a:ea typeface="Montserrat"/>
                <a:cs typeface="Montserrat"/>
                <a:sym typeface="Montserrat"/>
              </a:rPr>
            </a:b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➢"/>
            </a:pPr>
            <a:r>
              <a:rPr lang="en-GB" sz="14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Call-Strings </a:t>
            </a: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Remember unfinished calls as strings of procedure names.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199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199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99" y="777150"/>
            <a:ext cx="5749201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200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99" y="777150"/>
            <a:ext cx="5749201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200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4" name="Google Shape;5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99" y="777150"/>
            <a:ext cx="5749201" cy="3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00" y="777150"/>
            <a:ext cx="5749199" cy="35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Files in our framework</a:t>
            </a:r>
            <a:br>
              <a:rPr lang="en-GB"/>
            </a:br>
            <a:r>
              <a:rPr lang="en-GB"/>
              <a:t>(and what they do)</a:t>
            </a:r>
            <a:endParaRPr/>
          </a:p>
        </p:txBody>
      </p:sp>
      <p:sp>
        <p:nvSpPr>
          <p:cNvPr id="598" name="Google Shape;598;p64"/>
          <p:cNvSpPr txBox="1"/>
          <p:nvPr>
            <p:ph idx="1" type="body"/>
          </p:nvPr>
        </p:nvSpPr>
        <p:spPr>
          <a:xfrm>
            <a:off x="1297500" y="14351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Context.cpp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ContextTransitionTable.cpp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SignAnalysis.Sign.cpp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SignAnalysis.cpp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InterproceduralAnalysis.cpp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ForwardInterproceduralAnalysis.cpp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main.cpp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5"/>
          <p:cNvSpPr txBox="1"/>
          <p:nvPr>
            <p:ph type="title"/>
          </p:nvPr>
        </p:nvSpPr>
        <p:spPr>
          <a:xfrm>
            <a:off x="1297500" y="393750"/>
            <a:ext cx="37989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Context.cpp</a:t>
            </a:r>
            <a:endParaRPr/>
          </a:p>
        </p:txBody>
      </p:sp>
      <p:sp>
        <p:nvSpPr>
          <p:cNvPr id="604" name="Google Shape;604;p65"/>
          <p:cNvSpPr txBox="1"/>
          <p:nvPr>
            <p:ph idx="1" type="body"/>
          </p:nvPr>
        </p:nvSpPr>
        <p:spPr>
          <a:xfrm>
            <a:off x="1092775" y="1575900"/>
            <a:ext cx="77838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Defines a value based context Context &lt;M,N,A&gt;</a:t>
            </a:r>
            <a:endParaRPr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M - the type of a method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N - the type of a node in the CFG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 - the type of a data flow value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Each value context has its own work-list of CFG nodes to analyse, and the results of analysis are stored in a map from nodes to the data flow values before/after the node.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>
            <p:ph type="title"/>
          </p:nvPr>
        </p:nvSpPr>
        <p:spPr>
          <a:xfrm>
            <a:off x="1297500" y="393750"/>
            <a:ext cx="70389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How </a:t>
            </a:r>
            <a:r>
              <a:rPr b="1" lang="en-GB"/>
              <a:t> Precise?</a:t>
            </a:r>
            <a:endParaRPr b="1"/>
          </a:p>
        </p:txBody>
      </p:sp>
      <p:sp>
        <p:nvSpPr>
          <p:cNvPr id="271" name="Google Shape;271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2" name="Google Shape;272;p21"/>
          <p:cNvSpPr txBox="1"/>
          <p:nvPr>
            <p:ph idx="1" type="body"/>
          </p:nvPr>
        </p:nvSpPr>
        <p:spPr>
          <a:xfrm>
            <a:off x="2030400" y="17436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Flow sensitivity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Whether or not an analysis takes order of code into  account. 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Considers</a:t>
            </a:r>
            <a:r>
              <a:rPr lang="en-GB" sz="1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intraprocedurally</a:t>
            </a: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valid paths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1297500" y="32775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4" name="Google Shape;274;p21"/>
          <p:cNvSpPr txBox="1"/>
          <p:nvPr>
            <p:ph idx="1" type="body"/>
          </p:nvPr>
        </p:nvSpPr>
        <p:spPr>
          <a:xfrm>
            <a:off x="1933600" y="3096803"/>
            <a:ext cx="58773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Context sensitivity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Considers the calling context when analyzing the target of a function call.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Considers </a:t>
            </a:r>
            <a:r>
              <a:rPr lang="en-GB" sz="1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interprocedurally</a:t>
            </a: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valid paths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maximum statically attainable precision , analysis must be both flow and context sensitive.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2018400" y="1068700"/>
            <a:ext cx="5107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Only valid paths should be covered.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6"/>
          <p:cNvSpPr txBox="1"/>
          <p:nvPr>
            <p:ph type="title"/>
          </p:nvPr>
        </p:nvSpPr>
        <p:spPr>
          <a:xfrm>
            <a:off x="1297500" y="393750"/>
            <a:ext cx="54936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ContextTransitionTable.cpp</a:t>
            </a:r>
            <a:endParaRPr/>
          </a:p>
        </p:txBody>
      </p:sp>
      <p:sp>
        <p:nvSpPr>
          <p:cNvPr id="610" name="Google Shape;610;p66"/>
          <p:cNvSpPr txBox="1"/>
          <p:nvPr>
            <p:ph idx="1" type="body"/>
          </p:nvPr>
        </p:nvSpPr>
        <p:spPr>
          <a:xfrm>
            <a:off x="201675" y="1614300"/>
            <a:ext cx="88797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Keeps a</a:t>
            </a:r>
            <a:r>
              <a:rPr lang="en-GB"/>
              <a:t> record of transitions between contexts at call-sites.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context transition table records a bidirectional one-to-many mapping of call-sites to called contexts parameterised by their methods. Defines a map from call-sites to contexts, parameterised by the called method.</a:t>
            </a:r>
            <a:br>
              <a:rPr lang="en-GB"/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std::unordered_map&lt;CallSite&lt;M, N, A&gt;, std::unordered_map&lt;M, Context&lt;M, N, A&gt;&gt;&gt; transitions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and a map of contexts to call-sites present within their method bodies is maintained.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std::unordered_map&lt;Context&lt;M, N, A&gt;, std::vector&lt;CallSite&lt;M, N, A&gt;&gt;&gt; call_sites_of_contexts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If a call-site transition is not traversed in an analysis (e.g. a call to a native method) then it is listed as a "default site" which this table also records.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7"/>
          <p:cNvSpPr txBox="1"/>
          <p:nvPr>
            <p:ph type="title"/>
          </p:nvPr>
        </p:nvSpPr>
        <p:spPr>
          <a:xfrm>
            <a:off x="1297500" y="393750"/>
            <a:ext cx="6632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InterProceduralAnalysis.cpp</a:t>
            </a:r>
            <a:endParaRPr/>
          </a:p>
        </p:txBody>
      </p:sp>
      <p:sp>
        <p:nvSpPr>
          <p:cNvPr id="616" name="Google Shape;616;p67"/>
          <p:cNvSpPr txBox="1"/>
          <p:nvPr>
            <p:ph idx="1" type="body"/>
          </p:nvPr>
        </p:nvSpPr>
        <p:spPr>
          <a:xfrm>
            <a:off x="1239900" y="1678275"/>
            <a:ext cx="67473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generic inter-procedural analysis which is fully context-sensitive.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Fully context sensitive even in the presence of recursion and uses data flow values reaching a method to distinguish contexts.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Base file for forward_interprocedural_analysis.cpp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8"/>
          <p:cNvSpPr txBox="1"/>
          <p:nvPr>
            <p:ph type="title"/>
          </p:nvPr>
        </p:nvSpPr>
        <p:spPr>
          <a:xfrm>
            <a:off x="1259100" y="508900"/>
            <a:ext cx="72336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ForwardInterProceduralAnalysis.cpp</a:t>
            </a:r>
            <a:endParaRPr/>
          </a:p>
        </p:txBody>
      </p:sp>
      <p:sp>
        <p:nvSpPr>
          <p:cNvPr id="622" name="Google Shape;622;p68"/>
          <p:cNvSpPr txBox="1"/>
          <p:nvPr>
            <p:ph idx="1" type="body"/>
          </p:nvPr>
        </p:nvSpPr>
        <p:spPr>
          <a:xfrm>
            <a:off x="971250" y="1716650"/>
            <a:ext cx="78093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file  essentially captures a forward data flow problem which can be solved using the context-sensitive inter-procedural analysis framework as described in Inter_procedural_analysis.cpp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Client analyses will extend this file  in order to perform forward-flow inter-procedural analysis.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SignAnalysis.cpp</a:t>
            </a:r>
            <a:endParaRPr/>
          </a:p>
        </p:txBody>
      </p:sp>
      <p:sp>
        <p:nvSpPr>
          <p:cNvPr id="628" name="Google Shape;628;p69"/>
          <p:cNvSpPr txBox="1"/>
          <p:nvPr>
            <p:ph idx="1" type="body"/>
          </p:nvPr>
        </p:nvSpPr>
        <p:spPr>
          <a:xfrm>
            <a:off x="1297500" y="1691050"/>
            <a:ext cx="72975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 inter-procedural simplified sign analysis.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Maps numeric variables to a sign (negative, positive or zero), if it is statically determined to be singular, or else bottom.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Flow functions are non-distributive for statements involving sums or products of two variables.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0"/>
          <p:cNvSpPr txBox="1"/>
          <p:nvPr/>
        </p:nvSpPr>
        <p:spPr>
          <a:xfrm>
            <a:off x="3129175" y="188825"/>
            <a:ext cx="48060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4" name="Google Shape;6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388" y="1031250"/>
            <a:ext cx="5421224" cy="39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1"/>
          <p:cNvSpPr txBox="1"/>
          <p:nvPr>
            <p:ph type="title"/>
          </p:nvPr>
        </p:nvSpPr>
        <p:spPr>
          <a:xfrm>
            <a:off x="3243950" y="1758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Demo</a:t>
            </a:r>
            <a:endParaRPr sz="3500"/>
          </a:p>
        </p:txBody>
      </p:sp>
      <p:pic>
        <p:nvPicPr>
          <p:cNvPr id="640" name="Google Shape;64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676" y="3010350"/>
            <a:ext cx="1321825" cy="13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1"/>
          <p:cNvSpPr/>
          <p:nvPr/>
        </p:nvSpPr>
        <p:spPr>
          <a:xfrm>
            <a:off x="7360575" y="2305500"/>
            <a:ext cx="1593000" cy="609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Enough said! Let’s see some action!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2"/>
          <p:cNvSpPr txBox="1"/>
          <p:nvPr>
            <p:ph type="title"/>
          </p:nvPr>
        </p:nvSpPr>
        <p:spPr>
          <a:xfrm>
            <a:off x="1127000" y="280075"/>
            <a:ext cx="7623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00000"/>
                </a:solidFill>
              </a:rPr>
              <a:t>Test Results for Sign Analysis</a:t>
            </a:r>
            <a:r>
              <a:rPr b="1" lang="en-GB" sz="2500">
                <a:solidFill>
                  <a:srgbClr val="F3F3F3"/>
                </a:solidFill>
              </a:rPr>
              <a:t> </a:t>
            </a:r>
            <a:endParaRPr b="1" sz="2500">
              <a:solidFill>
                <a:srgbClr val="F3F3F3"/>
              </a:solidFill>
            </a:endParaRPr>
          </a:p>
        </p:txBody>
      </p:sp>
      <p:pic>
        <p:nvPicPr>
          <p:cNvPr id="647" name="Google Shape;64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225"/>
            <a:ext cx="8839201" cy="320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3"/>
          <p:cNvSpPr txBox="1"/>
          <p:nvPr>
            <p:ph type="title"/>
          </p:nvPr>
        </p:nvSpPr>
        <p:spPr>
          <a:xfrm>
            <a:off x="2936775" y="380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653" name="Google Shape;653;p73"/>
          <p:cNvSpPr txBox="1"/>
          <p:nvPr>
            <p:ph idx="1" type="body"/>
          </p:nvPr>
        </p:nvSpPr>
        <p:spPr>
          <a:xfrm>
            <a:off x="4005225" y="15419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Backward interprocedural analysis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Fully context-sensitive points-to analysis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Interprocedural heap analysis</a:t>
            </a:r>
            <a:endParaRPr/>
          </a:p>
        </p:txBody>
      </p:sp>
      <p:pic>
        <p:nvPicPr>
          <p:cNvPr id="654" name="Google Shape;6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250" y="3952875"/>
            <a:ext cx="101375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3"/>
          <p:cNvSpPr/>
          <p:nvPr/>
        </p:nvSpPr>
        <p:spPr>
          <a:xfrm>
            <a:off x="7558675" y="3109700"/>
            <a:ext cx="1506600" cy="767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Sounds like a descent idea for thesis work!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4"/>
          <p:cNvSpPr txBox="1"/>
          <p:nvPr>
            <p:ph type="title"/>
          </p:nvPr>
        </p:nvSpPr>
        <p:spPr>
          <a:xfrm>
            <a:off x="3037575" y="1802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Thank You</a:t>
            </a:r>
            <a:endParaRPr sz="4000"/>
          </a:p>
        </p:txBody>
      </p:sp>
      <p:sp>
        <p:nvSpPr>
          <p:cNvPr id="661" name="Google Shape;661;p74"/>
          <p:cNvSpPr txBox="1"/>
          <p:nvPr>
            <p:ph idx="1" type="body"/>
          </p:nvPr>
        </p:nvSpPr>
        <p:spPr>
          <a:xfrm>
            <a:off x="5459875" y="3210750"/>
            <a:ext cx="36189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(For being an amazing instructor)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We really enjoyed the course.🙂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Deeksha Arora (20111017)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Sambhrant Maurya (20111054)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Shruti Sharma (20111061)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539675" y="170900"/>
            <a:ext cx="45870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Objective</a:t>
            </a:r>
            <a:endParaRPr b="1"/>
          </a:p>
        </p:txBody>
      </p:sp>
      <p:sp>
        <p:nvSpPr>
          <p:cNvPr id="281" name="Google Shape;281;p22"/>
          <p:cNvSpPr txBox="1"/>
          <p:nvPr>
            <p:ph idx="4294967295" type="body"/>
          </p:nvPr>
        </p:nvSpPr>
        <p:spPr>
          <a:xfrm>
            <a:off x="326075" y="881300"/>
            <a:ext cx="8589000" cy="122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Implement a framework in LLVM  to perform a fully context-sensitive forward IPA that uses value context, </a:t>
            </a:r>
            <a:r>
              <a:rPr lang="en-GB" sz="1500" u="sng">
                <a:latin typeface="Courier New"/>
                <a:ea typeface="Courier New"/>
                <a:cs typeface="Courier New"/>
                <a:sym typeface="Courier New"/>
              </a:rPr>
              <a:t>context &lt;</a:t>
            </a:r>
            <a:r>
              <a:rPr i="1" lang="en-GB" sz="1500" u="sng">
                <a:latin typeface="Courier New"/>
                <a:ea typeface="Courier New"/>
                <a:cs typeface="Courier New"/>
                <a:sym typeface="Courier New"/>
              </a:rPr>
              <a:t>methodName, entryValue</a:t>
            </a:r>
            <a:r>
              <a:rPr lang="en-GB" sz="1500" u="sng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400"/>
              <a:t>  f</a:t>
            </a: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or analysis.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82" name="Google Shape;282;p22"/>
          <p:cNvPicPr preferRelativeResize="0"/>
          <p:nvPr/>
        </p:nvPicPr>
        <p:blipFill rotWithShape="1">
          <a:blip r:embed="rId3">
            <a:alphaModFix/>
          </a:blip>
          <a:srcRect b="6620" l="0" r="0" t="-6620"/>
          <a:stretch/>
        </p:blipFill>
        <p:spPr>
          <a:xfrm>
            <a:off x="0" y="3222550"/>
            <a:ext cx="1287625" cy="12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2"/>
          <p:cNvSpPr/>
          <p:nvPr/>
        </p:nvSpPr>
        <p:spPr>
          <a:xfrm>
            <a:off x="326075" y="2736238"/>
            <a:ext cx="1394700" cy="486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a value context?</a:t>
            </a:r>
            <a:endParaRPr/>
          </a:p>
        </p:txBody>
      </p:sp>
      <p:sp>
        <p:nvSpPr>
          <p:cNvPr id="284" name="Google Shape;284;p22"/>
          <p:cNvSpPr txBox="1"/>
          <p:nvPr/>
        </p:nvSpPr>
        <p:spPr>
          <a:xfrm>
            <a:off x="3936625" y="2805525"/>
            <a:ext cx="47085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Value Context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 data flow values as context of analysis ( to avoid reanalysis of procedure bodies ). </a:t>
            </a:r>
            <a:r>
              <a:rPr i="1"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entryValue</a:t>
            </a: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is the dataflow value  at entry of procedure.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type="title"/>
          </p:nvPr>
        </p:nvSpPr>
        <p:spPr>
          <a:xfrm>
            <a:off x="1297500" y="3937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</a:t>
            </a:r>
            <a:r>
              <a:rPr lang="en-GB"/>
              <a:t>alue Context</a:t>
            </a:r>
            <a:endParaRPr/>
          </a:p>
        </p:txBody>
      </p:sp>
      <p:sp>
        <p:nvSpPr>
          <p:cNvPr id="290" name="Google Shape;290;p23"/>
          <p:cNvSpPr txBox="1"/>
          <p:nvPr>
            <p:ph idx="1" type="body"/>
          </p:nvPr>
        </p:nvSpPr>
        <p:spPr>
          <a:xfrm>
            <a:off x="1191250" y="1335625"/>
            <a:ext cx="7558800" cy="3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 = 〈</a:t>
            </a: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method, entryValue〉</a:t>
            </a:r>
            <a:b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exitValue(X)</a:t>
            </a:r>
            <a:b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Flow Analysis is performed using traditional work-list method</a:t>
            </a:r>
            <a:b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Work-list contains 〈context, node〉 pairs</a:t>
            </a:r>
            <a:b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Call-sites: Find value context X = 〈method, entryValue〉</a:t>
            </a:r>
            <a:b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○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Found: Re-use exitValue(X)</a:t>
            </a:r>
            <a:b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○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 found: Create new X and add all nodes to work-list</a:t>
            </a:r>
            <a:b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Char char="○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Record transition from this call-site to X</a:t>
            </a:r>
            <a:b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Exit-sites: Set exitValue(X) and add callers to work-list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 txBox="1"/>
          <p:nvPr>
            <p:ph type="title"/>
          </p:nvPr>
        </p:nvSpPr>
        <p:spPr>
          <a:xfrm>
            <a:off x="1297500" y="3937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Context (continued)</a:t>
            </a:r>
            <a:endParaRPr/>
          </a:p>
        </p:txBody>
      </p:sp>
      <p:sp>
        <p:nvSpPr>
          <p:cNvPr id="296" name="Google Shape;296;p24"/>
          <p:cNvSpPr txBox="1"/>
          <p:nvPr>
            <p:ph idx="1" type="body"/>
          </p:nvPr>
        </p:nvSpPr>
        <p:spPr>
          <a:xfrm>
            <a:off x="1191250" y="1335625"/>
            <a:ext cx="7558800" cy="3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0000"/>
                </a:solidFill>
              </a:rPr>
              <a:t>Context&lt;M,N,A&gt;</a:t>
            </a:r>
            <a:r>
              <a:rPr lang="en-GB">
                <a:solidFill>
                  <a:srgbClr val="FF0000"/>
                </a:solidFill>
              </a:rPr>
              <a:t>:</a:t>
            </a:r>
            <a:r>
              <a:rPr lang="en-GB"/>
              <a:t> A value-based context for a context-sensitive inter-procedural data flow analysis.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Type Parameters: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 - the type of a method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 - the type of a node in the CFG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 - the type of a data flow value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Assumptions</a:t>
            </a:r>
            <a:endParaRPr b="1"/>
          </a:p>
        </p:txBody>
      </p:sp>
      <p:sp>
        <p:nvSpPr>
          <p:cNvPr id="302" name="Google Shape;302;p25"/>
          <p:cNvSpPr txBox="1"/>
          <p:nvPr>
            <p:ph idx="1" type="body"/>
          </p:nvPr>
        </p:nvSpPr>
        <p:spPr>
          <a:xfrm>
            <a:off x="4017900" y="15803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Lattice should be finite.</a:t>
            </a:r>
            <a:br>
              <a:rPr lang="en-GB" sz="14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 sz="1400">
                <a:latin typeface="Montserrat"/>
                <a:ea typeface="Montserrat"/>
                <a:cs typeface="Montserrat"/>
                <a:sym typeface="Montserrat"/>
              </a:rPr>
            </a:b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Flow functions are monotonic.</a:t>
            </a:r>
            <a:br>
              <a:rPr lang="en-GB" sz="1400">
                <a:latin typeface="Montserrat"/>
                <a:ea typeface="Montserrat"/>
                <a:cs typeface="Montserrat"/>
                <a:sym typeface="Montserrat"/>
              </a:rPr>
            </a:b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Lattice m</a:t>
            </a: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ay or may not be distributive.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